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403" r:id="rId2"/>
    <p:sldId id="394" r:id="rId3"/>
    <p:sldId id="396" r:id="rId4"/>
    <p:sldId id="402" r:id="rId5"/>
    <p:sldId id="398" r:id="rId6"/>
    <p:sldId id="404" r:id="rId7"/>
    <p:sldId id="399" r:id="rId8"/>
    <p:sldId id="401" r:id="rId9"/>
    <p:sldId id="400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714"/>
    <p:restoredTop sz="94663"/>
  </p:normalViewPr>
  <p:slideViewPr>
    <p:cSldViewPr snapToGrid="0" snapToObjects="1">
      <p:cViewPr varScale="1">
        <p:scale>
          <a:sx n="121" d="100"/>
          <a:sy n="121" d="100"/>
        </p:scale>
        <p:origin x="192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01555-FAA2-F047-AB19-FA09630E01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655666-2DBF-D240-B6FD-1816CDD3AE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A67BA1-9F76-A841-8138-1538978B9C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4/28/20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2AF26A-A4C3-9A4B-B4F7-2F6ADF7452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EC029D-8221-B146-AABB-8D34666AD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8452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E8F0A1-D87B-FB43-BA73-44C96375C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99F08A-62B4-BC49-A74E-E06C573F5D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9BC524-CDAC-B345-86EC-CCE2A5A64A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4/28/20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97B144-2D5D-1B40-9886-D4AA1708F5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1F2A4A-4BCD-694E-8862-AE4F8F7548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4936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9F59188-1CE4-E644-AA55-0009962D9DB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245D281-5A32-6B43-A791-4FB0C01948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9A8A7C-90E0-5C42-AE83-7C9DE1E9FC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4/28/20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E2CFEF-11C8-B54B-B53D-1A703FC854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EF353C-B568-2846-AEEC-101EA7431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5400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A4AD19-CCDE-824A-9CAF-80A25C67B4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57DC0-6A22-194C-BC0C-82F983B198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3A47A8-893F-6D4E-8AE2-F74149458F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4/28/20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F92A78-429E-674F-BE9F-D5719B861D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185AF3-DEF1-2B48-814D-8833747FCE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8318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FEEF0-3713-4D41-8EA3-ED631E131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0FB1E8-2623-1F46-9224-31AFE0ECB3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753541-16DC-3845-BCE4-FE1359AB5F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4/28/20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74B1AC-1103-604B-B7F5-8B37D55ABF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96DE42-46D5-7240-BD43-094C146519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4158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29849C-5360-214B-9DFE-E9A6D4859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D0C4BC-1C73-2045-903F-9131D535EA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076D36-0309-0D48-B080-A741C7A9DA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A11859-4E6E-EC4D-8142-32385FC556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4/28/20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C23B78-A04B-FF49-885A-A023062C80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B8C95D-BBD9-7D41-9A8E-EECE06F89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5554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D93946-034A-FD46-A43D-2263B61B49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060CB4-09CA-BD4B-BE96-9D62AA1668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003B80-6556-8047-8251-01399A2905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CB0C6CC-06A8-9549-AFDD-E2AAEAED6B3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0E05169-491C-D348-AB91-C26E36B986F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941FA99-086C-2944-B397-BBF4F3AB29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4/28/20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9048F1F-EC02-F141-8849-E51F52C9C8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D999C6B-E117-5B4A-8CAB-92651EAEF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6706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07F44-EFAA-5446-B40D-CEB8FB5D1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24C3F4-1650-C041-B3B9-7F95E0CBF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4/28/20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FF4E3E-83AB-A341-A01E-C027522438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D807FE-F2E6-0544-9BCE-E1FCC071E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5810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6F0B45B-4232-CF46-BF56-E26889F247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4/28/20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79E469-6E1E-A84D-BB25-65036900E2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2A9A70-7B9C-F940-AF48-5B1C795DD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2160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C9146B-41D3-7E47-9B58-D7B761A34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077D3A-B322-F149-B2C0-09F3D45CCB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483A44-F5C7-A247-A67A-497183F3EB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3FFC4C-9E14-204A-AE5B-0E196DD2F2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4/28/20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4CB978-0131-0940-8086-9955A9614A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484293-D7D6-4043-8A85-5B7FA37B0A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992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6902C-8A9B-9B46-811E-50E439B8A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733F3A8-3596-F54E-BC20-16D8CC58B0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6AA73C-0B03-DA43-93BB-4D28B28B1E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6CDEAE-B0C6-8F47-AAEE-C2FF99D465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4/28/20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89B1C7-78FC-A245-9838-B4808264CB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29D768-9E48-BF4C-839A-668867EC1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4714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8C7941-5FAA-C347-AB74-B2221F4016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FA6D0C-4A7C-7946-9784-A5EE820F5B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921A36-A187-6C40-A911-61FC81B951F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6C2300-4860-2049-9D62-1A26F612CDA7}" type="datetimeFigureOut">
              <a:rPr lang="en-US" smtClean="0"/>
              <a:t>4/28/20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0D2971-BCA1-7145-ABC0-434D6B5267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F68EFE-7D63-504D-A32F-A907E70022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0724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6980A2AA-DF22-1948-B301-BFB70A08D68C}"/>
              </a:ext>
            </a:extLst>
          </p:cNvPr>
          <p:cNvSpPr txBox="1"/>
          <p:nvPr/>
        </p:nvSpPr>
        <p:spPr>
          <a:xfrm>
            <a:off x="3592287" y="184666"/>
            <a:ext cx="730479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dirty="0">
                <a:solidFill>
                  <a:srgbClr val="1F2B7D"/>
                </a:solidFill>
              </a:rPr>
              <a:t>Automation: cherry pick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F46F536-480B-8049-9E97-A6D96A5CCD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4918" y="184665"/>
            <a:ext cx="2057883" cy="519106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910DCF8-F989-7A40-9747-16F1393F349F}"/>
              </a:ext>
            </a:extLst>
          </p:cNvPr>
          <p:cNvCxnSpPr>
            <a:cxnSpLocks/>
          </p:cNvCxnSpPr>
          <p:nvPr/>
        </p:nvCxnSpPr>
        <p:spPr>
          <a:xfrm>
            <a:off x="1143000" y="790857"/>
            <a:ext cx="9906000" cy="0"/>
          </a:xfrm>
          <a:prstGeom prst="line">
            <a:avLst/>
          </a:prstGeom>
          <a:ln>
            <a:solidFill>
              <a:srgbClr val="1F2B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57F08E90-254B-144E-B3B6-C4FB9FBAC5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5406" y="1982883"/>
            <a:ext cx="4640595" cy="423454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C8C359B-D185-7646-9070-D805950B63E6}"/>
              </a:ext>
            </a:extLst>
          </p:cNvPr>
          <p:cNvSpPr txBox="1"/>
          <p:nvPr/>
        </p:nvSpPr>
        <p:spPr>
          <a:xfrm>
            <a:off x="1605402" y="4549601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Temp module / RNA plate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64CA3BF-B93B-5D45-88BE-7AD738807D38}"/>
              </a:ext>
            </a:extLst>
          </p:cNvPr>
          <p:cNvSpPr txBox="1"/>
          <p:nvPr/>
        </p:nvSpPr>
        <p:spPr>
          <a:xfrm>
            <a:off x="1587078" y="3529654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Thermocycler module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DDAFBCF-13F7-2142-B9C5-1C789E7A5A32}"/>
              </a:ext>
            </a:extLst>
          </p:cNvPr>
          <p:cNvSpPr txBox="1"/>
          <p:nvPr/>
        </p:nvSpPr>
        <p:spPr>
          <a:xfrm>
            <a:off x="3042316" y="4549601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Tip rack</a:t>
            </a:r>
          </a:p>
          <a:p>
            <a:pPr algn="ctr"/>
            <a:r>
              <a:rPr lang="en-US" sz="1400" dirty="0"/>
              <a:t>200uL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6B9EE6-F808-C944-899A-03679BD9A737}"/>
              </a:ext>
            </a:extLst>
          </p:cNvPr>
          <p:cNvSpPr txBox="1"/>
          <p:nvPr/>
        </p:nvSpPr>
        <p:spPr>
          <a:xfrm>
            <a:off x="7244685" y="5788493"/>
            <a:ext cx="154196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P10_multi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F9BA834-38EC-2444-ADCB-B6B972ED8E1B}"/>
              </a:ext>
            </a:extLst>
          </p:cNvPr>
          <p:cNvSpPr txBox="1"/>
          <p:nvPr/>
        </p:nvSpPr>
        <p:spPr>
          <a:xfrm>
            <a:off x="8797835" y="5785785"/>
            <a:ext cx="154196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P300_multi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460D3C7-1125-7C4E-B4F0-B33879C6B7C2}"/>
              </a:ext>
            </a:extLst>
          </p:cNvPr>
          <p:cNvSpPr txBox="1"/>
          <p:nvPr/>
        </p:nvSpPr>
        <p:spPr>
          <a:xfrm>
            <a:off x="4501952" y="4765044"/>
            <a:ext cx="14369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Sample plate</a:t>
            </a:r>
          </a:p>
        </p:txBody>
      </p:sp>
    </p:spTree>
    <p:extLst>
      <p:ext uri="{BB962C8B-B14F-4D97-AF65-F5344CB8AC3E}">
        <p14:creationId xmlns:p14="http://schemas.microsoft.com/office/powerpoint/2010/main" val="36463449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6980A2AA-DF22-1948-B301-BFB70A08D68C}"/>
              </a:ext>
            </a:extLst>
          </p:cNvPr>
          <p:cNvSpPr txBox="1"/>
          <p:nvPr/>
        </p:nvSpPr>
        <p:spPr>
          <a:xfrm>
            <a:off x="3592287" y="184666"/>
            <a:ext cx="730479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dirty="0">
                <a:solidFill>
                  <a:srgbClr val="1F2B7D"/>
                </a:solidFill>
              </a:rPr>
              <a:t>Automation: RT (RNA to cDNA)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F46F536-480B-8049-9E97-A6D96A5CCD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4918" y="184665"/>
            <a:ext cx="2057883" cy="519106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910DCF8-F989-7A40-9747-16F1393F349F}"/>
              </a:ext>
            </a:extLst>
          </p:cNvPr>
          <p:cNvCxnSpPr>
            <a:cxnSpLocks/>
          </p:cNvCxnSpPr>
          <p:nvPr/>
        </p:nvCxnSpPr>
        <p:spPr>
          <a:xfrm>
            <a:off x="1143000" y="790857"/>
            <a:ext cx="9906000" cy="0"/>
          </a:xfrm>
          <a:prstGeom prst="line">
            <a:avLst/>
          </a:prstGeom>
          <a:ln>
            <a:solidFill>
              <a:srgbClr val="1F2B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57F08E90-254B-144E-B3B6-C4FB9FBAC5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5406" y="1982883"/>
            <a:ext cx="4640595" cy="423454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C8C359B-D185-7646-9070-D805950B63E6}"/>
              </a:ext>
            </a:extLst>
          </p:cNvPr>
          <p:cNvSpPr txBox="1"/>
          <p:nvPr/>
        </p:nvSpPr>
        <p:spPr>
          <a:xfrm>
            <a:off x="1605402" y="4549601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Temp module / RNA plate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64CA3BF-B93B-5D45-88BE-7AD738807D38}"/>
              </a:ext>
            </a:extLst>
          </p:cNvPr>
          <p:cNvSpPr txBox="1"/>
          <p:nvPr/>
        </p:nvSpPr>
        <p:spPr>
          <a:xfrm>
            <a:off x="1587078" y="3361490"/>
            <a:ext cx="143691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Thermocycler module / </a:t>
            </a:r>
            <a:r>
              <a:rPr lang="en-US" sz="1400" dirty="0">
                <a:solidFill>
                  <a:schemeClr val="accent6"/>
                </a:solidFill>
              </a:rPr>
              <a:t>cDNA plate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0BFFACC-B6FE-8046-A4A8-9382FBE110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7744" y="1414551"/>
            <a:ext cx="3397250" cy="416840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67DBF84-F67B-D54C-AFDC-9074350F5F65}"/>
              </a:ext>
            </a:extLst>
          </p:cNvPr>
          <p:cNvSpPr txBox="1"/>
          <p:nvPr/>
        </p:nvSpPr>
        <p:spPr>
          <a:xfrm>
            <a:off x="7700556" y="4806636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Primer mix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86FB01F-3606-B44D-AF60-5EC98187E154}"/>
              </a:ext>
            </a:extLst>
          </p:cNvPr>
          <p:cNvSpPr txBox="1"/>
          <p:nvPr/>
        </p:nvSpPr>
        <p:spPr>
          <a:xfrm>
            <a:off x="7700556" y="4529637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RT reaction mix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4EA6591-9200-2A4D-8331-A735AFBE7750}"/>
              </a:ext>
            </a:extLst>
          </p:cNvPr>
          <p:cNvSpPr txBox="1"/>
          <p:nvPr/>
        </p:nvSpPr>
        <p:spPr>
          <a:xfrm>
            <a:off x="3065037" y="4762927"/>
            <a:ext cx="14369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6"/>
                </a:solidFill>
              </a:rPr>
              <a:t>Reagents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DDAFBCF-13F7-2142-B9C5-1C789E7A5A32}"/>
              </a:ext>
            </a:extLst>
          </p:cNvPr>
          <p:cNvSpPr txBox="1"/>
          <p:nvPr/>
        </p:nvSpPr>
        <p:spPr>
          <a:xfrm>
            <a:off x="3065038" y="5527874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6"/>
                </a:solidFill>
              </a:rPr>
              <a:t>Tip rack</a:t>
            </a:r>
          </a:p>
          <a:p>
            <a:pPr algn="ctr"/>
            <a:r>
              <a:rPr lang="en-US" sz="1400" dirty="0">
                <a:solidFill>
                  <a:schemeClr val="accent6"/>
                </a:solidFill>
              </a:rPr>
              <a:t>10uL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F24E024-0F2C-7341-B7CB-C15D9F58DCB4}"/>
              </a:ext>
            </a:extLst>
          </p:cNvPr>
          <p:cNvSpPr txBox="1"/>
          <p:nvPr/>
        </p:nvSpPr>
        <p:spPr>
          <a:xfrm>
            <a:off x="1587078" y="5522335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6"/>
                </a:solidFill>
              </a:rPr>
              <a:t>Tip rack</a:t>
            </a:r>
          </a:p>
          <a:p>
            <a:pPr algn="ctr"/>
            <a:r>
              <a:rPr lang="en-US" sz="1400" dirty="0">
                <a:solidFill>
                  <a:schemeClr val="accent6"/>
                </a:solidFill>
              </a:rPr>
              <a:t>10uL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6B9EE6-F808-C944-899A-03679BD9A737}"/>
              </a:ext>
            </a:extLst>
          </p:cNvPr>
          <p:cNvSpPr txBox="1"/>
          <p:nvPr/>
        </p:nvSpPr>
        <p:spPr>
          <a:xfrm>
            <a:off x="7244685" y="5788493"/>
            <a:ext cx="154196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P10_multi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F9BA834-38EC-2444-ADCB-B6B972ED8E1B}"/>
              </a:ext>
            </a:extLst>
          </p:cNvPr>
          <p:cNvSpPr txBox="1"/>
          <p:nvPr/>
        </p:nvSpPr>
        <p:spPr>
          <a:xfrm>
            <a:off x="8797835" y="5785785"/>
            <a:ext cx="154196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P300_multi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79A7C8E-DE0A-9A48-A730-4959CD515B3D}"/>
              </a:ext>
            </a:extLst>
          </p:cNvPr>
          <p:cNvSpPr txBox="1"/>
          <p:nvPr/>
        </p:nvSpPr>
        <p:spPr>
          <a:xfrm>
            <a:off x="4542998" y="5522335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6"/>
                </a:solidFill>
              </a:rPr>
              <a:t>Tip rack</a:t>
            </a:r>
          </a:p>
          <a:p>
            <a:pPr algn="ctr"/>
            <a:r>
              <a:rPr lang="en-US" sz="1400" dirty="0">
                <a:solidFill>
                  <a:schemeClr val="accent6"/>
                </a:solidFill>
              </a:rPr>
              <a:t>10uL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53804B6-63DE-7744-B5A8-66167868FA46}"/>
              </a:ext>
            </a:extLst>
          </p:cNvPr>
          <p:cNvSpPr txBox="1"/>
          <p:nvPr/>
        </p:nvSpPr>
        <p:spPr>
          <a:xfrm>
            <a:off x="4501952" y="4518857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6"/>
                </a:solidFill>
              </a:rPr>
              <a:t>Tip rack</a:t>
            </a:r>
          </a:p>
          <a:p>
            <a:pPr algn="ctr"/>
            <a:r>
              <a:rPr lang="en-US" sz="1400" dirty="0">
                <a:solidFill>
                  <a:schemeClr val="accent6"/>
                </a:solidFill>
              </a:rPr>
              <a:t>200uL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AB25194-FB1F-664E-9645-2C2E8D868982}"/>
              </a:ext>
            </a:extLst>
          </p:cNvPr>
          <p:cNvSpPr txBox="1"/>
          <p:nvPr/>
        </p:nvSpPr>
        <p:spPr>
          <a:xfrm>
            <a:off x="4501952" y="3730822"/>
            <a:ext cx="14369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PCR plate 2</a:t>
            </a:r>
          </a:p>
        </p:txBody>
      </p:sp>
    </p:spTree>
    <p:extLst>
      <p:ext uri="{BB962C8B-B14F-4D97-AF65-F5344CB8AC3E}">
        <p14:creationId xmlns:p14="http://schemas.microsoft.com/office/powerpoint/2010/main" val="3901866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69A24CA0-9E95-9A45-B7EA-CC6FD7BACC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7744" y="1414551"/>
            <a:ext cx="3397250" cy="416840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980A2AA-DF22-1948-B301-BFB70A08D68C}"/>
              </a:ext>
            </a:extLst>
          </p:cNvPr>
          <p:cNvSpPr txBox="1"/>
          <p:nvPr/>
        </p:nvSpPr>
        <p:spPr>
          <a:xfrm>
            <a:off x="3592287" y="184666"/>
            <a:ext cx="730479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dirty="0">
                <a:solidFill>
                  <a:srgbClr val="1F2B7D"/>
                </a:solidFill>
              </a:rPr>
              <a:t>Automation: PCR tiling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F46F536-480B-8049-9E97-A6D96A5CCD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4918" y="184665"/>
            <a:ext cx="2057883" cy="519106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910DCF8-F989-7A40-9747-16F1393F349F}"/>
              </a:ext>
            </a:extLst>
          </p:cNvPr>
          <p:cNvCxnSpPr>
            <a:cxnSpLocks/>
          </p:cNvCxnSpPr>
          <p:nvPr/>
        </p:nvCxnSpPr>
        <p:spPr>
          <a:xfrm>
            <a:off x="1143000" y="790857"/>
            <a:ext cx="9906000" cy="0"/>
          </a:xfrm>
          <a:prstGeom prst="line">
            <a:avLst/>
          </a:prstGeom>
          <a:ln>
            <a:solidFill>
              <a:srgbClr val="1F2B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57F08E90-254B-144E-B3B6-C4FB9FBAC5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5406" y="1982883"/>
            <a:ext cx="4640595" cy="423454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8762566-0AF5-0A41-8718-E7C69CEE199F}"/>
              </a:ext>
            </a:extLst>
          </p:cNvPr>
          <p:cNvSpPr txBox="1"/>
          <p:nvPr/>
        </p:nvSpPr>
        <p:spPr>
          <a:xfrm>
            <a:off x="7657693" y="4263970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6"/>
                </a:solidFill>
              </a:rPr>
              <a:t>Primer Pool A / mastermix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955FBE1-A7F9-5547-91D0-2351716AF6C2}"/>
              </a:ext>
            </a:extLst>
          </p:cNvPr>
          <p:cNvSpPr txBox="1"/>
          <p:nvPr/>
        </p:nvSpPr>
        <p:spPr>
          <a:xfrm>
            <a:off x="7657693" y="3984944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6"/>
                </a:solidFill>
              </a:rPr>
              <a:t>Primer Pool B / mastermix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7E7273A-C794-524D-8CB9-449178DE48B1}"/>
              </a:ext>
            </a:extLst>
          </p:cNvPr>
          <p:cNvSpPr txBox="1"/>
          <p:nvPr/>
        </p:nvSpPr>
        <p:spPr>
          <a:xfrm>
            <a:off x="1605402" y="4549601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Temp module / </a:t>
            </a:r>
            <a:r>
              <a:rPr lang="en-US" sz="1400" dirty="0">
                <a:solidFill>
                  <a:schemeClr val="accent1"/>
                </a:solidFill>
              </a:rPr>
              <a:t>cDNA plate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92101A8-61A0-A240-8487-087B0804E215}"/>
              </a:ext>
            </a:extLst>
          </p:cNvPr>
          <p:cNvSpPr txBox="1"/>
          <p:nvPr/>
        </p:nvSpPr>
        <p:spPr>
          <a:xfrm>
            <a:off x="1587078" y="3361490"/>
            <a:ext cx="143691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Thermocycler module / </a:t>
            </a:r>
            <a:r>
              <a:rPr lang="en-US" sz="1400" dirty="0">
                <a:solidFill>
                  <a:schemeClr val="accent6"/>
                </a:solidFill>
              </a:rPr>
              <a:t>PCR plate 1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ECA4C4F-06D6-BA4B-AAFA-9E82C673682C}"/>
              </a:ext>
            </a:extLst>
          </p:cNvPr>
          <p:cNvSpPr txBox="1"/>
          <p:nvPr/>
        </p:nvSpPr>
        <p:spPr>
          <a:xfrm>
            <a:off x="3065037" y="4762927"/>
            <a:ext cx="14369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Reagents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7641BC5-3627-9E40-9788-E7E34AFAEA08}"/>
              </a:ext>
            </a:extLst>
          </p:cNvPr>
          <p:cNvSpPr txBox="1"/>
          <p:nvPr/>
        </p:nvSpPr>
        <p:spPr>
          <a:xfrm>
            <a:off x="4501952" y="3730822"/>
            <a:ext cx="14369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6"/>
                </a:solidFill>
              </a:rPr>
              <a:t>PCR plate 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00C622D-4BB8-F14F-B583-F1FEE87E5645}"/>
              </a:ext>
            </a:extLst>
          </p:cNvPr>
          <p:cNvSpPr txBox="1"/>
          <p:nvPr/>
        </p:nvSpPr>
        <p:spPr>
          <a:xfrm>
            <a:off x="7244685" y="5788493"/>
            <a:ext cx="154196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P10_multi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F2C23CE-F54C-CA4D-9BF0-542EE0676FBA}"/>
              </a:ext>
            </a:extLst>
          </p:cNvPr>
          <p:cNvSpPr txBox="1"/>
          <p:nvPr/>
        </p:nvSpPr>
        <p:spPr>
          <a:xfrm>
            <a:off x="8797835" y="5785785"/>
            <a:ext cx="154196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P300_multi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DC30C1F-2325-7A46-902A-4D285B42BB98}"/>
              </a:ext>
            </a:extLst>
          </p:cNvPr>
          <p:cNvSpPr txBox="1"/>
          <p:nvPr/>
        </p:nvSpPr>
        <p:spPr>
          <a:xfrm>
            <a:off x="7700556" y="4806636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Primer mix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178191F-43CB-AD46-8CE6-71CF61FBC3F7}"/>
              </a:ext>
            </a:extLst>
          </p:cNvPr>
          <p:cNvSpPr txBox="1"/>
          <p:nvPr/>
        </p:nvSpPr>
        <p:spPr>
          <a:xfrm>
            <a:off x="7700556" y="4529637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RT reaction mix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1A036DD-A533-6442-AEF0-8EEA019E27C0}"/>
              </a:ext>
            </a:extLst>
          </p:cNvPr>
          <p:cNvSpPr txBox="1"/>
          <p:nvPr/>
        </p:nvSpPr>
        <p:spPr>
          <a:xfrm>
            <a:off x="3065038" y="5527874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Tip rack</a:t>
            </a:r>
          </a:p>
          <a:p>
            <a:pPr algn="ctr"/>
            <a:r>
              <a:rPr lang="en-US" sz="1400" dirty="0"/>
              <a:t>10uL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1755C57-8513-1844-B0F0-B9B6B1FA9D77}"/>
              </a:ext>
            </a:extLst>
          </p:cNvPr>
          <p:cNvSpPr txBox="1"/>
          <p:nvPr/>
        </p:nvSpPr>
        <p:spPr>
          <a:xfrm>
            <a:off x="4542998" y="5522335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Tip rack</a:t>
            </a:r>
          </a:p>
          <a:p>
            <a:pPr algn="ctr"/>
            <a:r>
              <a:rPr lang="en-US" sz="1400" dirty="0"/>
              <a:t>10uL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029D3DD-C497-9047-80DF-2A2A28E2F4BE}"/>
              </a:ext>
            </a:extLst>
          </p:cNvPr>
          <p:cNvSpPr txBox="1"/>
          <p:nvPr/>
        </p:nvSpPr>
        <p:spPr>
          <a:xfrm>
            <a:off x="4501952" y="4518857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Tip rack</a:t>
            </a:r>
          </a:p>
          <a:p>
            <a:pPr algn="ctr"/>
            <a:r>
              <a:rPr lang="en-US" sz="1400" dirty="0"/>
              <a:t>200uL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2EE84D8-F11B-B748-A9C3-947C7FF263C6}"/>
              </a:ext>
            </a:extLst>
          </p:cNvPr>
          <p:cNvSpPr txBox="1"/>
          <p:nvPr/>
        </p:nvSpPr>
        <p:spPr>
          <a:xfrm>
            <a:off x="1587078" y="5522335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Tip rack</a:t>
            </a:r>
          </a:p>
          <a:p>
            <a:pPr algn="ctr"/>
            <a:r>
              <a:rPr lang="en-US" sz="1400" dirty="0"/>
              <a:t>10uL</a:t>
            </a:r>
          </a:p>
        </p:txBody>
      </p:sp>
    </p:spTree>
    <p:extLst>
      <p:ext uri="{BB962C8B-B14F-4D97-AF65-F5344CB8AC3E}">
        <p14:creationId xmlns:p14="http://schemas.microsoft.com/office/powerpoint/2010/main" val="7825679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66937-FD56-6F4E-A75A-5C5DA3FF5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PCR</a:t>
            </a:r>
          </a:p>
        </p:txBody>
      </p:sp>
    </p:spTree>
    <p:extLst>
      <p:ext uri="{BB962C8B-B14F-4D97-AF65-F5344CB8AC3E}">
        <p14:creationId xmlns:p14="http://schemas.microsoft.com/office/powerpoint/2010/main" val="6433865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AB75FB7B-1872-9849-A222-068398CC37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7744" y="1414551"/>
            <a:ext cx="3397250" cy="416840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980A2AA-DF22-1948-B301-BFB70A08D68C}"/>
              </a:ext>
            </a:extLst>
          </p:cNvPr>
          <p:cNvSpPr txBox="1"/>
          <p:nvPr/>
        </p:nvSpPr>
        <p:spPr>
          <a:xfrm>
            <a:off x="3592287" y="184666"/>
            <a:ext cx="730479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dirty="0">
                <a:solidFill>
                  <a:srgbClr val="1F2B7D"/>
                </a:solidFill>
              </a:rPr>
              <a:t>Automation v1: Clean up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F46F536-480B-8049-9E97-A6D96A5CCD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4918" y="184665"/>
            <a:ext cx="2057883" cy="519106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910DCF8-F989-7A40-9747-16F1393F349F}"/>
              </a:ext>
            </a:extLst>
          </p:cNvPr>
          <p:cNvCxnSpPr>
            <a:cxnSpLocks/>
          </p:cNvCxnSpPr>
          <p:nvPr/>
        </p:nvCxnSpPr>
        <p:spPr>
          <a:xfrm>
            <a:off x="1143000" y="790857"/>
            <a:ext cx="9906000" cy="0"/>
          </a:xfrm>
          <a:prstGeom prst="line">
            <a:avLst/>
          </a:prstGeom>
          <a:ln>
            <a:solidFill>
              <a:srgbClr val="1F2B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57F08E90-254B-144E-B3B6-C4FB9FBAC5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5406" y="1982883"/>
            <a:ext cx="4640595" cy="423454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2873766-5571-C349-BD61-BCE270D90A5A}"/>
              </a:ext>
            </a:extLst>
          </p:cNvPr>
          <p:cNvSpPr txBox="1"/>
          <p:nvPr/>
        </p:nvSpPr>
        <p:spPr>
          <a:xfrm>
            <a:off x="1628123" y="5278662"/>
            <a:ext cx="143691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6"/>
                </a:solidFill>
              </a:rPr>
              <a:t>Magnetic module / cleanup plate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EE8F0C9-D412-E046-8E56-53F2D574F354}"/>
              </a:ext>
            </a:extLst>
          </p:cNvPr>
          <p:cNvSpPr txBox="1"/>
          <p:nvPr/>
        </p:nvSpPr>
        <p:spPr>
          <a:xfrm>
            <a:off x="7700556" y="3718442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6"/>
                </a:solidFill>
              </a:rPr>
              <a:t>Beads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C27327B-BC13-4B45-8394-D26D7E121F8D}"/>
              </a:ext>
            </a:extLst>
          </p:cNvPr>
          <p:cNvSpPr txBox="1"/>
          <p:nvPr/>
        </p:nvSpPr>
        <p:spPr>
          <a:xfrm>
            <a:off x="7700556" y="3460446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6"/>
                </a:solidFill>
              </a:rPr>
              <a:t>Ethanol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AD1F05C-1B14-A048-980C-0436FF287973}"/>
              </a:ext>
            </a:extLst>
          </p:cNvPr>
          <p:cNvSpPr txBox="1"/>
          <p:nvPr/>
        </p:nvSpPr>
        <p:spPr>
          <a:xfrm>
            <a:off x="7700556" y="1824801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Waste</a:t>
            </a:r>
            <a:endParaRPr lang="en-US" sz="12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BBCC7C6-AAD3-D341-9DDD-0E7E8F0730C4}"/>
              </a:ext>
            </a:extLst>
          </p:cNvPr>
          <p:cNvSpPr txBox="1"/>
          <p:nvPr/>
        </p:nvSpPr>
        <p:spPr>
          <a:xfrm>
            <a:off x="7700556" y="2910181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6"/>
                </a:solidFill>
              </a:rPr>
              <a:t>Water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22A68BB-B1B3-7842-9889-CA22AFEC5AD7}"/>
              </a:ext>
            </a:extLst>
          </p:cNvPr>
          <p:cNvSpPr txBox="1"/>
          <p:nvPr/>
        </p:nvSpPr>
        <p:spPr>
          <a:xfrm>
            <a:off x="3065037" y="4762927"/>
            <a:ext cx="14369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Reagents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B938CA0-7E14-CC4C-964A-246294953F45}"/>
              </a:ext>
            </a:extLst>
          </p:cNvPr>
          <p:cNvSpPr txBox="1"/>
          <p:nvPr/>
        </p:nvSpPr>
        <p:spPr>
          <a:xfrm>
            <a:off x="7700556" y="3193957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6"/>
                </a:solidFill>
              </a:rPr>
              <a:t>Ethanol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D737674-8549-B247-84BE-5839ED1F7AD4}"/>
              </a:ext>
            </a:extLst>
          </p:cNvPr>
          <p:cNvSpPr txBox="1"/>
          <p:nvPr/>
        </p:nvSpPr>
        <p:spPr>
          <a:xfrm>
            <a:off x="7700556" y="2111770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Waste</a:t>
            </a:r>
            <a:endParaRPr lang="en-US" sz="12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D2698B0-30F7-114D-A765-DEB07EE318DB}"/>
              </a:ext>
            </a:extLst>
          </p:cNvPr>
          <p:cNvSpPr txBox="1"/>
          <p:nvPr/>
        </p:nvSpPr>
        <p:spPr>
          <a:xfrm>
            <a:off x="1587078" y="4555342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Temp module </a:t>
            </a:r>
            <a:r>
              <a:rPr lang="en-US" sz="1400" dirty="0"/>
              <a:t>/ </a:t>
            </a:r>
            <a:r>
              <a:rPr lang="en-US" sz="1400" dirty="0">
                <a:solidFill>
                  <a:schemeClr val="accent6"/>
                </a:solidFill>
              </a:rPr>
              <a:t>PCR plate 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66B179C-45BF-994B-9DB0-BA5DD2F7694C}"/>
              </a:ext>
            </a:extLst>
          </p:cNvPr>
          <p:cNvSpPr txBox="1"/>
          <p:nvPr/>
        </p:nvSpPr>
        <p:spPr>
          <a:xfrm>
            <a:off x="7244685" y="5788493"/>
            <a:ext cx="154196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P10_multi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52BEF7C-F1C6-EF4C-B63A-F3508476C987}"/>
              </a:ext>
            </a:extLst>
          </p:cNvPr>
          <p:cNvSpPr txBox="1"/>
          <p:nvPr/>
        </p:nvSpPr>
        <p:spPr>
          <a:xfrm>
            <a:off x="8797835" y="5785785"/>
            <a:ext cx="154196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P300_multi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C0E0D5B-3FD5-434C-9685-B746E955369A}"/>
              </a:ext>
            </a:extLst>
          </p:cNvPr>
          <p:cNvSpPr txBox="1"/>
          <p:nvPr/>
        </p:nvSpPr>
        <p:spPr>
          <a:xfrm>
            <a:off x="7657693" y="4263970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Primer Pool A / mastermix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FAF8FB9-09C7-6D48-895B-64EA1B9CA61E}"/>
              </a:ext>
            </a:extLst>
          </p:cNvPr>
          <p:cNvSpPr txBox="1"/>
          <p:nvPr/>
        </p:nvSpPr>
        <p:spPr>
          <a:xfrm>
            <a:off x="7657693" y="3984944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Primer Pool B / mastermix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5B6927B-BA94-CB49-B416-CEF0CF8312F1}"/>
              </a:ext>
            </a:extLst>
          </p:cNvPr>
          <p:cNvSpPr txBox="1"/>
          <p:nvPr/>
        </p:nvSpPr>
        <p:spPr>
          <a:xfrm>
            <a:off x="7700556" y="4806636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Primer mix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CB20323-E2A4-114B-B43F-A0BAF8D4E050}"/>
              </a:ext>
            </a:extLst>
          </p:cNvPr>
          <p:cNvSpPr txBox="1"/>
          <p:nvPr/>
        </p:nvSpPr>
        <p:spPr>
          <a:xfrm>
            <a:off x="7700556" y="4529637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RT reaction mix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4549AF0-4E97-F54E-B0CF-C5B7781F696C}"/>
              </a:ext>
            </a:extLst>
          </p:cNvPr>
          <p:cNvSpPr txBox="1"/>
          <p:nvPr/>
        </p:nvSpPr>
        <p:spPr>
          <a:xfrm>
            <a:off x="1587078" y="3361490"/>
            <a:ext cx="143691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Thermocycler module </a:t>
            </a:r>
            <a:r>
              <a:rPr lang="en-US" sz="1400" dirty="0"/>
              <a:t>/ PCR plate 1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1FD2487-7B79-A44A-A8F4-BEC718B52B64}"/>
              </a:ext>
            </a:extLst>
          </p:cNvPr>
          <p:cNvSpPr txBox="1"/>
          <p:nvPr/>
        </p:nvSpPr>
        <p:spPr>
          <a:xfrm>
            <a:off x="3076224" y="5709549"/>
            <a:ext cx="14369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6"/>
                </a:solidFill>
              </a:rPr>
              <a:t>Clean plate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B3D5BB7-2BC5-F542-9208-9FC7007E0470}"/>
              </a:ext>
            </a:extLst>
          </p:cNvPr>
          <p:cNvSpPr txBox="1"/>
          <p:nvPr/>
        </p:nvSpPr>
        <p:spPr>
          <a:xfrm>
            <a:off x="4501952" y="4518857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Tip rack</a:t>
            </a:r>
          </a:p>
          <a:p>
            <a:pPr algn="ctr"/>
            <a:r>
              <a:rPr lang="en-US" sz="1400" dirty="0"/>
              <a:t>200uL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AFFDF77-FB96-3C40-AB14-E8584C8B87BE}"/>
              </a:ext>
            </a:extLst>
          </p:cNvPr>
          <p:cNvSpPr txBox="1"/>
          <p:nvPr/>
        </p:nvSpPr>
        <p:spPr>
          <a:xfrm>
            <a:off x="4482399" y="3570902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6"/>
                </a:solidFill>
              </a:rPr>
              <a:t>Tip rack</a:t>
            </a:r>
          </a:p>
          <a:p>
            <a:pPr algn="ctr"/>
            <a:r>
              <a:rPr lang="en-US" sz="1400" dirty="0">
                <a:solidFill>
                  <a:schemeClr val="accent6"/>
                </a:solidFill>
              </a:rPr>
              <a:t>200uL</a:t>
            </a:r>
          </a:p>
        </p:txBody>
      </p:sp>
    </p:spTree>
    <p:extLst>
      <p:ext uri="{BB962C8B-B14F-4D97-AF65-F5344CB8AC3E}">
        <p14:creationId xmlns:p14="http://schemas.microsoft.com/office/powerpoint/2010/main" val="6561726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A54C66-8B56-A649-83D9-D6987D05A2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Quantitation off deck</a:t>
            </a:r>
          </a:p>
        </p:txBody>
      </p:sp>
    </p:spTree>
    <p:extLst>
      <p:ext uri="{BB962C8B-B14F-4D97-AF65-F5344CB8AC3E}">
        <p14:creationId xmlns:p14="http://schemas.microsoft.com/office/powerpoint/2010/main" val="32605441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AB75FB7B-1872-9849-A222-068398CC37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7744" y="1414551"/>
            <a:ext cx="3397250" cy="416840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980A2AA-DF22-1948-B301-BFB70A08D68C}"/>
              </a:ext>
            </a:extLst>
          </p:cNvPr>
          <p:cNvSpPr txBox="1"/>
          <p:nvPr/>
        </p:nvSpPr>
        <p:spPr>
          <a:xfrm>
            <a:off x="3592287" y="184666"/>
            <a:ext cx="730479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dirty="0">
                <a:solidFill>
                  <a:srgbClr val="1F2B7D"/>
                </a:solidFill>
              </a:rPr>
              <a:t>Automation v1: Normalisation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F46F536-480B-8049-9E97-A6D96A5CCD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4918" y="184665"/>
            <a:ext cx="2057883" cy="519106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910DCF8-F989-7A40-9747-16F1393F349F}"/>
              </a:ext>
            </a:extLst>
          </p:cNvPr>
          <p:cNvCxnSpPr>
            <a:cxnSpLocks/>
          </p:cNvCxnSpPr>
          <p:nvPr/>
        </p:nvCxnSpPr>
        <p:spPr>
          <a:xfrm>
            <a:off x="1143000" y="790857"/>
            <a:ext cx="9906000" cy="0"/>
          </a:xfrm>
          <a:prstGeom prst="line">
            <a:avLst/>
          </a:prstGeom>
          <a:ln>
            <a:solidFill>
              <a:srgbClr val="1F2B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57F08E90-254B-144E-B3B6-C4FB9FBAC5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5406" y="1982883"/>
            <a:ext cx="4640595" cy="4234543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CBBCC7C6-AAD3-D341-9DDD-0E7E8F0730C4}"/>
              </a:ext>
            </a:extLst>
          </p:cNvPr>
          <p:cNvSpPr txBox="1"/>
          <p:nvPr/>
        </p:nvSpPr>
        <p:spPr>
          <a:xfrm>
            <a:off x="7700556" y="2910181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Water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22A68BB-B1B3-7842-9889-CA22AFEC5AD7}"/>
              </a:ext>
            </a:extLst>
          </p:cNvPr>
          <p:cNvSpPr txBox="1"/>
          <p:nvPr/>
        </p:nvSpPr>
        <p:spPr>
          <a:xfrm>
            <a:off x="3065037" y="4762927"/>
            <a:ext cx="14369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Reagents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B938CA0-7E14-CC4C-964A-246294953F45}"/>
              </a:ext>
            </a:extLst>
          </p:cNvPr>
          <p:cNvSpPr txBox="1"/>
          <p:nvPr/>
        </p:nvSpPr>
        <p:spPr>
          <a:xfrm>
            <a:off x="7700556" y="2636741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Endprep mastermix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D2698B0-30F7-114D-A765-DEB07EE318DB}"/>
              </a:ext>
            </a:extLst>
          </p:cNvPr>
          <p:cNvSpPr txBox="1"/>
          <p:nvPr/>
        </p:nvSpPr>
        <p:spPr>
          <a:xfrm>
            <a:off x="1605402" y="4549601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Temp module / </a:t>
            </a:r>
            <a:r>
              <a:rPr lang="en-US" sz="1400" dirty="0">
                <a:solidFill>
                  <a:schemeClr val="accent6"/>
                </a:solidFill>
              </a:rPr>
              <a:t>clean plate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66B179C-45BF-994B-9DB0-BA5DD2F7694C}"/>
              </a:ext>
            </a:extLst>
          </p:cNvPr>
          <p:cNvSpPr txBox="1"/>
          <p:nvPr/>
        </p:nvSpPr>
        <p:spPr>
          <a:xfrm>
            <a:off x="7244685" y="5788493"/>
            <a:ext cx="154196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P10_multi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52BEF7C-F1C6-EF4C-B63A-F3508476C987}"/>
              </a:ext>
            </a:extLst>
          </p:cNvPr>
          <p:cNvSpPr txBox="1"/>
          <p:nvPr/>
        </p:nvSpPr>
        <p:spPr>
          <a:xfrm>
            <a:off x="8797835" y="5785785"/>
            <a:ext cx="154196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P10_single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9333F43-5624-7044-9092-EB6B95B96E39}"/>
              </a:ext>
            </a:extLst>
          </p:cNvPr>
          <p:cNvSpPr txBox="1"/>
          <p:nvPr/>
        </p:nvSpPr>
        <p:spPr>
          <a:xfrm>
            <a:off x="1605402" y="3346475"/>
            <a:ext cx="143691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Thermocycler module / </a:t>
            </a:r>
            <a:r>
              <a:rPr lang="en-US" sz="1400" dirty="0">
                <a:solidFill>
                  <a:schemeClr val="accent6"/>
                </a:solidFill>
              </a:rPr>
              <a:t>normalised plate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C6F7F50-42A0-C144-A0AD-3EC48157BF6F}"/>
              </a:ext>
            </a:extLst>
          </p:cNvPr>
          <p:cNvSpPr txBox="1"/>
          <p:nvPr/>
        </p:nvSpPr>
        <p:spPr>
          <a:xfrm>
            <a:off x="7700556" y="3718442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Beads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028A142-B008-3C48-9087-105B7481BCFB}"/>
              </a:ext>
            </a:extLst>
          </p:cNvPr>
          <p:cNvSpPr txBox="1"/>
          <p:nvPr/>
        </p:nvSpPr>
        <p:spPr>
          <a:xfrm>
            <a:off x="7700556" y="3460446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Ethanol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7E4F426-ACE5-D24B-BD72-0A1FF69394D6}"/>
              </a:ext>
            </a:extLst>
          </p:cNvPr>
          <p:cNvSpPr txBox="1"/>
          <p:nvPr/>
        </p:nvSpPr>
        <p:spPr>
          <a:xfrm>
            <a:off x="7700556" y="1824801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chemeClr val="bg1">
                    <a:lumMod val="65000"/>
                  </a:schemeClr>
                </a:solidFill>
              </a:rPr>
              <a:t>Waste</a:t>
            </a:r>
            <a:endParaRPr 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0A19EFB-164C-3440-A9F0-A21F76254DCE}"/>
              </a:ext>
            </a:extLst>
          </p:cNvPr>
          <p:cNvSpPr txBox="1"/>
          <p:nvPr/>
        </p:nvSpPr>
        <p:spPr>
          <a:xfrm>
            <a:off x="7700556" y="3193957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Ethanol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B612C55-E317-6844-A391-E3DEF1363731}"/>
              </a:ext>
            </a:extLst>
          </p:cNvPr>
          <p:cNvSpPr txBox="1"/>
          <p:nvPr/>
        </p:nvSpPr>
        <p:spPr>
          <a:xfrm>
            <a:off x="7700556" y="2111770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chemeClr val="bg1">
                    <a:lumMod val="65000"/>
                  </a:schemeClr>
                </a:solidFill>
              </a:rPr>
              <a:t>Waste</a:t>
            </a:r>
            <a:endParaRPr 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1245647-9B3E-BE40-BC6C-D8F4D8F26A99}"/>
              </a:ext>
            </a:extLst>
          </p:cNvPr>
          <p:cNvSpPr txBox="1"/>
          <p:nvPr/>
        </p:nvSpPr>
        <p:spPr>
          <a:xfrm>
            <a:off x="7657693" y="4263970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Primer Pool A / mastermix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750F57A-A31D-3D4E-85FD-6F9842DF4307}"/>
              </a:ext>
            </a:extLst>
          </p:cNvPr>
          <p:cNvSpPr txBox="1"/>
          <p:nvPr/>
        </p:nvSpPr>
        <p:spPr>
          <a:xfrm>
            <a:off x="7657693" y="3984944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Primer Pool B / mastermix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2A986F8-4D2F-6D4A-AF88-4AC1CD6C6198}"/>
              </a:ext>
            </a:extLst>
          </p:cNvPr>
          <p:cNvSpPr txBox="1"/>
          <p:nvPr/>
        </p:nvSpPr>
        <p:spPr>
          <a:xfrm>
            <a:off x="7700556" y="4806636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Primer mix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EB315B2-FD6A-9D46-936C-63003635532A}"/>
              </a:ext>
            </a:extLst>
          </p:cNvPr>
          <p:cNvSpPr txBox="1"/>
          <p:nvPr/>
        </p:nvSpPr>
        <p:spPr>
          <a:xfrm>
            <a:off x="7700556" y="4529637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RT reaction mix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6236826-A044-094F-A855-FEDE7BBB32E0}"/>
              </a:ext>
            </a:extLst>
          </p:cNvPr>
          <p:cNvSpPr txBox="1"/>
          <p:nvPr/>
        </p:nvSpPr>
        <p:spPr>
          <a:xfrm>
            <a:off x="4501952" y="4518857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6"/>
                </a:solidFill>
              </a:rPr>
              <a:t>Tip rack</a:t>
            </a:r>
          </a:p>
          <a:p>
            <a:pPr algn="ctr"/>
            <a:r>
              <a:rPr lang="en-US" sz="1400" dirty="0">
                <a:solidFill>
                  <a:schemeClr val="accent6"/>
                </a:solidFill>
              </a:rPr>
              <a:t>10uL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3B094F0-7BE8-FA47-B253-1522B802CADD}"/>
              </a:ext>
            </a:extLst>
          </p:cNvPr>
          <p:cNvSpPr txBox="1"/>
          <p:nvPr/>
        </p:nvSpPr>
        <p:spPr>
          <a:xfrm>
            <a:off x="4482399" y="3570902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6"/>
                </a:solidFill>
              </a:rPr>
              <a:t>Tip rack</a:t>
            </a:r>
          </a:p>
          <a:p>
            <a:pPr algn="ctr"/>
            <a:r>
              <a:rPr lang="en-US" sz="1400" dirty="0">
                <a:solidFill>
                  <a:schemeClr val="accent6"/>
                </a:solidFill>
              </a:rPr>
              <a:t>10uL</a:t>
            </a:r>
          </a:p>
        </p:txBody>
      </p:sp>
    </p:spTree>
    <p:extLst>
      <p:ext uri="{BB962C8B-B14F-4D97-AF65-F5344CB8AC3E}">
        <p14:creationId xmlns:p14="http://schemas.microsoft.com/office/powerpoint/2010/main" val="3078138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69A24CA0-9E95-9A45-B7EA-CC6FD7BACC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7744" y="1414551"/>
            <a:ext cx="3397250" cy="416840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980A2AA-DF22-1948-B301-BFB70A08D68C}"/>
              </a:ext>
            </a:extLst>
          </p:cNvPr>
          <p:cNvSpPr txBox="1"/>
          <p:nvPr/>
        </p:nvSpPr>
        <p:spPr>
          <a:xfrm>
            <a:off x="3592287" y="184666"/>
            <a:ext cx="730479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dirty="0">
                <a:solidFill>
                  <a:srgbClr val="1F2B7D"/>
                </a:solidFill>
              </a:rPr>
              <a:t>Automation v2: Pool / normalisation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F46F536-480B-8049-9E97-A6D96A5CCD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4918" y="184665"/>
            <a:ext cx="2057883" cy="519106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910DCF8-F989-7A40-9747-16F1393F349F}"/>
              </a:ext>
            </a:extLst>
          </p:cNvPr>
          <p:cNvCxnSpPr>
            <a:cxnSpLocks/>
          </p:cNvCxnSpPr>
          <p:nvPr/>
        </p:nvCxnSpPr>
        <p:spPr>
          <a:xfrm>
            <a:off x="1143000" y="790857"/>
            <a:ext cx="9906000" cy="0"/>
          </a:xfrm>
          <a:prstGeom prst="line">
            <a:avLst/>
          </a:prstGeom>
          <a:ln>
            <a:solidFill>
              <a:srgbClr val="1F2B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57F08E90-254B-144E-B3B6-C4FB9FBAC5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5406" y="1982883"/>
            <a:ext cx="4640595" cy="423454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8762566-0AF5-0A41-8718-E7C69CEE199F}"/>
              </a:ext>
            </a:extLst>
          </p:cNvPr>
          <p:cNvSpPr txBox="1"/>
          <p:nvPr/>
        </p:nvSpPr>
        <p:spPr>
          <a:xfrm>
            <a:off x="7657693" y="4263970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Primer Pool A / mastermix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955FBE1-A7F9-5547-91D0-2351716AF6C2}"/>
              </a:ext>
            </a:extLst>
          </p:cNvPr>
          <p:cNvSpPr txBox="1"/>
          <p:nvPr/>
        </p:nvSpPr>
        <p:spPr>
          <a:xfrm>
            <a:off x="7657693" y="3984944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Primer Pool B / mastermix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92101A8-61A0-A240-8487-087B0804E215}"/>
              </a:ext>
            </a:extLst>
          </p:cNvPr>
          <p:cNvSpPr txBox="1"/>
          <p:nvPr/>
        </p:nvSpPr>
        <p:spPr>
          <a:xfrm>
            <a:off x="1587078" y="3361490"/>
            <a:ext cx="143691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Thermocycler module / </a:t>
            </a:r>
            <a:r>
              <a:rPr lang="en-US" sz="1400" dirty="0">
                <a:solidFill>
                  <a:schemeClr val="accent6"/>
                </a:solidFill>
              </a:rPr>
              <a:t>normalised plate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ECA4C4F-06D6-BA4B-AAFA-9E82C673682C}"/>
              </a:ext>
            </a:extLst>
          </p:cNvPr>
          <p:cNvSpPr txBox="1"/>
          <p:nvPr/>
        </p:nvSpPr>
        <p:spPr>
          <a:xfrm>
            <a:off x="3065037" y="4762927"/>
            <a:ext cx="14369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Reagents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7641BC5-3627-9E40-9788-E7E34AFAEA08}"/>
              </a:ext>
            </a:extLst>
          </p:cNvPr>
          <p:cNvSpPr txBox="1"/>
          <p:nvPr/>
        </p:nvSpPr>
        <p:spPr>
          <a:xfrm>
            <a:off x="4501952" y="3730822"/>
            <a:ext cx="14369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6"/>
                </a:solidFill>
              </a:rPr>
              <a:t>PCR plate 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00C622D-4BB8-F14F-B583-F1FEE87E5645}"/>
              </a:ext>
            </a:extLst>
          </p:cNvPr>
          <p:cNvSpPr txBox="1"/>
          <p:nvPr/>
        </p:nvSpPr>
        <p:spPr>
          <a:xfrm>
            <a:off x="7244685" y="5788493"/>
            <a:ext cx="154196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P10_multi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F2C23CE-F54C-CA4D-9BF0-542EE0676FBA}"/>
              </a:ext>
            </a:extLst>
          </p:cNvPr>
          <p:cNvSpPr txBox="1"/>
          <p:nvPr/>
        </p:nvSpPr>
        <p:spPr>
          <a:xfrm>
            <a:off x="8797835" y="5785785"/>
            <a:ext cx="154196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P300_multi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DC30C1F-2325-7A46-902A-4D285B42BB98}"/>
              </a:ext>
            </a:extLst>
          </p:cNvPr>
          <p:cNvSpPr txBox="1"/>
          <p:nvPr/>
        </p:nvSpPr>
        <p:spPr>
          <a:xfrm>
            <a:off x="7700556" y="4806636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Primer mix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178191F-43CB-AD46-8CE6-71CF61FBC3F7}"/>
              </a:ext>
            </a:extLst>
          </p:cNvPr>
          <p:cNvSpPr txBox="1"/>
          <p:nvPr/>
        </p:nvSpPr>
        <p:spPr>
          <a:xfrm>
            <a:off x="7700556" y="4529637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RT reaction mix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4CD9A2C-2985-D542-A240-BF635326BB15}"/>
              </a:ext>
            </a:extLst>
          </p:cNvPr>
          <p:cNvSpPr txBox="1"/>
          <p:nvPr/>
        </p:nvSpPr>
        <p:spPr>
          <a:xfrm>
            <a:off x="7700556" y="3708962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Water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AACB74E-EE03-C34E-9F2C-65FB2CAB3B78}"/>
              </a:ext>
            </a:extLst>
          </p:cNvPr>
          <p:cNvSpPr txBox="1"/>
          <p:nvPr/>
        </p:nvSpPr>
        <p:spPr>
          <a:xfrm>
            <a:off x="1605402" y="5737778"/>
            <a:ext cx="14369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1"/>
                </a:solidFill>
              </a:rPr>
              <a:t>PCR plate 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A988AAA-5B1A-EE44-8547-0A22E2EB0223}"/>
              </a:ext>
            </a:extLst>
          </p:cNvPr>
          <p:cNvSpPr txBox="1"/>
          <p:nvPr/>
        </p:nvSpPr>
        <p:spPr>
          <a:xfrm>
            <a:off x="1605402" y="4549601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Temp module / </a:t>
            </a:r>
            <a:r>
              <a:rPr lang="en-US" sz="1400" dirty="0">
                <a:solidFill>
                  <a:schemeClr val="accent6"/>
                </a:solidFill>
              </a:rPr>
              <a:t>pooled plate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8CC1406-5A5C-B641-BE55-14C3EE615DB5}"/>
              </a:ext>
            </a:extLst>
          </p:cNvPr>
          <p:cNvSpPr txBox="1"/>
          <p:nvPr/>
        </p:nvSpPr>
        <p:spPr>
          <a:xfrm>
            <a:off x="7700556" y="3435524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Endprep mastermix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209D96C-5E5F-CD4E-9C9B-568643CD6059}"/>
              </a:ext>
            </a:extLst>
          </p:cNvPr>
          <p:cNvSpPr txBox="1"/>
          <p:nvPr/>
        </p:nvSpPr>
        <p:spPr>
          <a:xfrm>
            <a:off x="4501952" y="4518857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Tip rack</a:t>
            </a:r>
          </a:p>
          <a:p>
            <a:pPr algn="ctr"/>
            <a:r>
              <a:rPr lang="en-US" sz="1400" dirty="0"/>
              <a:t>200uL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9CD9EAF-7837-6C4C-BDA6-92DAAAA36CA2}"/>
              </a:ext>
            </a:extLst>
          </p:cNvPr>
          <p:cNvSpPr txBox="1"/>
          <p:nvPr/>
        </p:nvSpPr>
        <p:spPr>
          <a:xfrm>
            <a:off x="3065038" y="5527874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6"/>
                </a:solidFill>
              </a:rPr>
              <a:t>Tip rack</a:t>
            </a:r>
          </a:p>
          <a:p>
            <a:pPr algn="ctr"/>
            <a:r>
              <a:rPr lang="en-US" sz="1400" dirty="0">
                <a:solidFill>
                  <a:schemeClr val="accent6"/>
                </a:solidFill>
              </a:rPr>
              <a:t>10uL</a:t>
            </a:r>
          </a:p>
        </p:txBody>
      </p:sp>
    </p:spTree>
    <p:extLst>
      <p:ext uri="{BB962C8B-B14F-4D97-AF65-F5344CB8AC3E}">
        <p14:creationId xmlns:p14="http://schemas.microsoft.com/office/powerpoint/2010/main" val="9718208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6980A2AA-DF22-1948-B301-BFB70A08D68C}"/>
              </a:ext>
            </a:extLst>
          </p:cNvPr>
          <p:cNvSpPr txBox="1"/>
          <p:nvPr/>
        </p:nvSpPr>
        <p:spPr>
          <a:xfrm>
            <a:off x="3592287" y="184666"/>
            <a:ext cx="730479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dirty="0">
                <a:solidFill>
                  <a:srgbClr val="1F2B7D"/>
                </a:solidFill>
              </a:rPr>
              <a:t>Automation: Barcode / pool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F46F536-480B-8049-9E97-A6D96A5CCD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4918" y="184665"/>
            <a:ext cx="2057883" cy="519106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910DCF8-F989-7A40-9747-16F1393F349F}"/>
              </a:ext>
            </a:extLst>
          </p:cNvPr>
          <p:cNvCxnSpPr>
            <a:cxnSpLocks/>
          </p:cNvCxnSpPr>
          <p:nvPr/>
        </p:nvCxnSpPr>
        <p:spPr>
          <a:xfrm>
            <a:off x="1143000" y="790857"/>
            <a:ext cx="9906000" cy="0"/>
          </a:xfrm>
          <a:prstGeom prst="line">
            <a:avLst/>
          </a:prstGeom>
          <a:ln>
            <a:solidFill>
              <a:srgbClr val="1F2B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57F08E90-254B-144E-B3B6-C4FB9FBAC5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5406" y="1982883"/>
            <a:ext cx="4640595" cy="4234543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122A68BB-B1B3-7842-9889-CA22AFEC5AD7}"/>
              </a:ext>
            </a:extLst>
          </p:cNvPr>
          <p:cNvSpPr txBox="1"/>
          <p:nvPr/>
        </p:nvSpPr>
        <p:spPr>
          <a:xfrm>
            <a:off x="3065037" y="4762927"/>
            <a:ext cx="14369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Reagents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D2698B0-30F7-114D-A765-DEB07EE318DB}"/>
              </a:ext>
            </a:extLst>
          </p:cNvPr>
          <p:cNvSpPr txBox="1"/>
          <p:nvPr/>
        </p:nvSpPr>
        <p:spPr>
          <a:xfrm>
            <a:off x="1605402" y="4549601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Temp module / </a:t>
            </a:r>
            <a:r>
              <a:rPr lang="en-US" sz="1400" dirty="0">
                <a:solidFill>
                  <a:schemeClr val="accent1"/>
                </a:solidFill>
              </a:rPr>
              <a:t>normalised plate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66B179C-45BF-994B-9DB0-BA5DD2F7694C}"/>
              </a:ext>
            </a:extLst>
          </p:cNvPr>
          <p:cNvSpPr txBox="1"/>
          <p:nvPr/>
        </p:nvSpPr>
        <p:spPr>
          <a:xfrm>
            <a:off x="7244685" y="5788493"/>
            <a:ext cx="154196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P10_multi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52BEF7C-F1C6-EF4C-B63A-F3508476C987}"/>
              </a:ext>
            </a:extLst>
          </p:cNvPr>
          <p:cNvSpPr txBox="1"/>
          <p:nvPr/>
        </p:nvSpPr>
        <p:spPr>
          <a:xfrm>
            <a:off x="8797835" y="5785785"/>
            <a:ext cx="154196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P300_multi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67A959A-6D6D-624C-A8C4-D891FD44085A}"/>
              </a:ext>
            </a:extLst>
          </p:cNvPr>
          <p:cNvSpPr txBox="1"/>
          <p:nvPr/>
        </p:nvSpPr>
        <p:spPr>
          <a:xfrm>
            <a:off x="4499667" y="3768606"/>
            <a:ext cx="14369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6"/>
                </a:solidFill>
              </a:rPr>
              <a:t>Pooled tubes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9198A7E-F8CC-E946-BB3B-33C23AE9B522}"/>
              </a:ext>
            </a:extLst>
          </p:cNvPr>
          <p:cNvSpPr txBox="1"/>
          <p:nvPr/>
        </p:nvSpPr>
        <p:spPr>
          <a:xfrm>
            <a:off x="1587078" y="3361490"/>
            <a:ext cx="143691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Thermocycler module / </a:t>
            </a:r>
            <a:r>
              <a:rPr lang="en-US" sz="1400" dirty="0">
                <a:solidFill>
                  <a:schemeClr val="accent6"/>
                </a:solidFill>
              </a:rPr>
              <a:t>barcoded plate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057736E3-5DC8-A141-98FF-E56A94ED01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7744" y="1414551"/>
            <a:ext cx="3397250" cy="4168405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BF034964-94A6-1741-9D81-134FE750B37A}"/>
              </a:ext>
            </a:extLst>
          </p:cNvPr>
          <p:cNvSpPr txBox="1"/>
          <p:nvPr/>
        </p:nvSpPr>
        <p:spPr>
          <a:xfrm>
            <a:off x="7657693" y="4263970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Primer Pool A / mastermix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9A15134-7A6D-BE4C-99A9-DD5412FFA355}"/>
              </a:ext>
            </a:extLst>
          </p:cNvPr>
          <p:cNvSpPr txBox="1"/>
          <p:nvPr/>
        </p:nvSpPr>
        <p:spPr>
          <a:xfrm>
            <a:off x="7657693" y="3984944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Primer Pool B / mastermix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F70A5CA-F890-C146-B7CC-8A06F9D1D071}"/>
              </a:ext>
            </a:extLst>
          </p:cNvPr>
          <p:cNvSpPr txBox="1"/>
          <p:nvPr/>
        </p:nvSpPr>
        <p:spPr>
          <a:xfrm>
            <a:off x="7700556" y="4806636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Primer mix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3DFA70F-EB0D-3241-B1D8-44E881BE7B99}"/>
              </a:ext>
            </a:extLst>
          </p:cNvPr>
          <p:cNvSpPr txBox="1"/>
          <p:nvPr/>
        </p:nvSpPr>
        <p:spPr>
          <a:xfrm>
            <a:off x="7700556" y="4529637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RT reaction mix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C16DD97-1ADC-464F-AB8C-C7F2DBC3B2BC}"/>
              </a:ext>
            </a:extLst>
          </p:cNvPr>
          <p:cNvSpPr txBox="1"/>
          <p:nvPr/>
        </p:nvSpPr>
        <p:spPr>
          <a:xfrm>
            <a:off x="7700556" y="3708962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Water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AD2CB95-3205-8F41-81F8-A92486A550A0}"/>
              </a:ext>
            </a:extLst>
          </p:cNvPr>
          <p:cNvSpPr txBox="1"/>
          <p:nvPr/>
        </p:nvSpPr>
        <p:spPr>
          <a:xfrm>
            <a:off x="7700556" y="3435524"/>
            <a:ext cx="2194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Endprep mastermix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C8613EB-48E5-AE43-B6FC-8D6D67B09C1F}"/>
              </a:ext>
            </a:extLst>
          </p:cNvPr>
          <p:cNvSpPr txBox="1"/>
          <p:nvPr/>
        </p:nvSpPr>
        <p:spPr>
          <a:xfrm>
            <a:off x="7700556" y="2121471"/>
            <a:ext cx="22002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Water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DD1A7B0-FAB6-1844-A209-A28A447F0C37}"/>
              </a:ext>
            </a:extLst>
          </p:cNvPr>
          <p:cNvSpPr txBox="1"/>
          <p:nvPr/>
        </p:nvSpPr>
        <p:spPr>
          <a:xfrm>
            <a:off x="7705679" y="3166232"/>
            <a:ext cx="22002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Barcodes 1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46D26CD-A7B3-874C-94B5-EA8FD7290057}"/>
              </a:ext>
            </a:extLst>
          </p:cNvPr>
          <p:cNvSpPr txBox="1"/>
          <p:nvPr/>
        </p:nvSpPr>
        <p:spPr>
          <a:xfrm>
            <a:off x="7705679" y="2889233"/>
            <a:ext cx="22002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Barcodes 2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F78558B-7577-9444-AD03-8798F304829E}"/>
              </a:ext>
            </a:extLst>
          </p:cNvPr>
          <p:cNvSpPr txBox="1"/>
          <p:nvPr/>
        </p:nvSpPr>
        <p:spPr>
          <a:xfrm>
            <a:off x="7700556" y="2633858"/>
            <a:ext cx="22002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Barcodes 3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15F3223-61BE-754C-B600-0621EF141313}"/>
              </a:ext>
            </a:extLst>
          </p:cNvPr>
          <p:cNvSpPr txBox="1"/>
          <p:nvPr/>
        </p:nvSpPr>
        <p:spPr>
          <a:xfrm>
            <a:off x="7700556" y="2377201"/>
            <a:ext cx="22002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Ligation mastermix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38C294C-867B-B441-9BC8-0A71008C7659}"/>
              </a:ext>
            </a:extLst>
          </p:cNvPr>
          <p:cNvSpPr txBox="1"/>
          <p:nvPr/>
        </p:nvSpPr>
        <p:spPr>
          <a:xfrm>
            <a:off x="3065038" y="5527874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6"/>
                </a:solidFill>
              </a:rPr>
              <a:t>Tip rack</a:t>
            </a:r>
          </a:p>
          <a:p>
            <a:pPr algn="ctr"/>
            <a:r>
              <a:rPr lang="en-US" sz="1400" dirty="0">
                <a:solidFill>
                  <a:schemeClr val="accent6"/>
                </a:solidFill>
              </a:rPr>
              <a:t>10uL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31CD4C3-2EDF-F24B-92C3-CD576F0424EF}"/>
              </a:ext>
            </a:extLst>
          </p:cNvPr>
          <p:cNvSpPr txBox="1"/>
          <p:nvPr/>
        </p:nvSpPr>
        <p:spPr>
          <a:xfrm>
            <a:off x="4542998" y="5522335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6"/>
                </a:solidFill>
              </a:rPr>
              <a:t>Tip rack</a:t>
            </a:r>
          </a:p>
          <a:p>
            <a:pPr algn="ctr"/>
            <a:r>
              <a:rPr lang="en-US" sz="1400" dirty="0">
                <a:solidFill>
                  <a:schemeClr val="accent6"/>
                </a:solidFill>
              </a:rPr>
              <a:t>10uL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05A43AE-A0B3-0745-8895-833BADD434CD}"/>
              </a:ext>
            </a:extLst>
          </p:cNvPr>
          <p:cNvSpPr txBox="1"/>
          <p:nvPr/>
        </p:nvSpPr>
        <p:spPr>
          <a:xfrm>
            <a:off x="1587078" y="5522335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6"/>
                </a:solidFill>
              </a:rPr>
              <a:t>Tip rack</a:t>
            </a:r>
          </a:p>
          <a:p>
            <a:pPr algn="ctr"/>
            <a:r>
              <a:rPr lang="en-US" sz="1400" dirty="0">
                <a:solidFill>
                  <a:schemeClr val="accent6"/>
                </a:solidFill>
              </a:rPr>
              <a:t>10uL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697F161-1150-4947-9BE8-3141E9797AE7}"/>
              </a:ext>
            </a:extLst>
          </p:cNvPr>
          <p:cNvSpPr txBox="1"/>
          <p:nvPr/>
        </p:nvSpPr>
        <p:spPr>
          <a:xfrm>
            <a:off x="4501952" y="4518857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Tip rack</a:t>
            </a:r>
          </a:p>
          <a:p>
            <a:pPr algn="ctr"/>
            <a:r>
              <a:rPr lang="en-US" sz="1400" dirty="0"/>
              <a:t>200uL</a:t>
            </a:r>
          </a:p>
        </p:txBody>
      </p:sp>
    </p:spTree>
    <p:extLst>
      <p:ext uri="{BB962C8B-B14F-4D97-AF65-F5344CB8AC3E}">
        <p14:creationId xmlns:p14="http://schemas.microsoft.com/office/powerpoint/2010/main" val="25478060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15354</TotalTime>
  <Words>347</Words>
  <Application>Microsoft Macintosh PowerPoint</Application>
  <PresentationFormat>Widescreen</PresentationFormat>
  <Paragraphs>133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PCR</vt:lpstr>
      <vt:lpstr>PowerPoint Presentation</vt:lpstr>
      <vt:lpstr>Quantitation off deck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Swainston, Neil</dc:creator>
  <cp:lastModifiedBy>Swainston, Neil</cp:lastModifiedBy>
  <cp:revision>105</cp:revision>
  <cp:lastPrinted>2020-04-16T11:14:22Z</cp:lastPrinted>
  <dcterms:created xsi:type="dcterms:W3CDTF">2020-03-24T11:24:38Z</dcterms:created>
  <dcterms:modified xsi:type="dcterms:W3CDTF">2020-04-28T11:03:21Z</dcterms:modified>
</cp:coreProperties>
</file>